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24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2D4F6D-3FDA-4DAC-A418-9A681487E722}" type="doc">
      <dgm:prSet loTypeId="urn:microsoft.com/office/officeart/2005/8/layout/chevron2" loCatId="process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s-VE"/>
        </a:p>
      </dgm:t>
    </dgm:pt>
    <dgm:pt modelId="{11D20DD2-552A-4C29-A446-1646EBFA1A9C}">
      <dgm:prSet phldrT="[Text]"/>
      <dgm:spPr/>
      <dgm:t>
        <a:bodyPr/>
        <a:lstStyle/>
        <a:p>
          <a:r>
            <a:rPr lang="en-US" dirty="0" err="1"/>
            <a:t>Misión</a:t>
          </a:r>
          <a:endParaRPr lang="es-VE" dirty="0"/>
        </a:p>
      </dgm:t>
    </dgm:pt>
    <dgm:pt modelId="{399AEF3B-FC6D-4413-B561-CFEDC584C6F1}" type="parTrans" cxnId="{D8E7F15D-B0BA-4FDF-9646-7FE1305C5B82}">
      <dgm:prSet/>
      <dgm:spPr/>
      <dgm:t>
        <a:bodyPr/>
        <a:lstStyle/>
        <a:p>
          <a:endParaRPr lang="es-VE"/>
        </a:p>
      </dgm:t>
    </dgm:pt>
    <dgm:pt modelId="{3121C82B-81AE-46A8-A600-9B258A8B04A1}" type="sibTrans" cxnId="{D8E7F15D-B0BA-4FDF-9646-7FE1305C5B82}">
      <dgm:prSet/>
      <dgm:spPr/>
      <dgm:t>
        <a:bodyPr/>
        <a:lstStyle/>
        <a:p>
          <a:endParaRPr lang="es-VE"/>
        </a:p>
      </dgm:t>
    </dgm:pt>
    <dgm:pt modelId="{95CBF9D1-2E22-4A36-B15A-4E4C147ECEA0}">
      <dgm:prSet phldrT="[Text]" custT="1"/>
      <dgm:spPr/>
      <dgm:t>
        <a:bodyPr/>
        <a:lstStyle/>
        <a:p>
          <a:pPr algn="just"/>
          <a:r>
            <a:rPr lang="es-ES" sz="1800" b="0" i="0" dirty="0">
              <a:latin typeface="Arial" panose="020B0604020202020204" pitchFamily="34" charset="0"/>
              <a:cs typeface="Arial" panose="020B0604020202020204" pitchFamily="34" charset="0"/>
            </a:rPr>
            <a:t>Instituto Autónomo de Referencia Nacional para el Diagnóstico, Desarrollo de Biotecnologías, Investigación de Enfermedades </a:t>
          </a:r>
          <a:r>
            <a:rPr lang="es-ES" sz="1800" b="0" i="0" dirty="0" err="1">
              <a:latin typeface="Arial" panose="020B0604020202020204" pitchFamily="34" charset="0"/>
              <a:cs typeface="Arial" panose="020B0604020202020204" pitchFamily="34" charset="0"/>
            </a:rPr>
            <a:t>Endemoepidémicas</a:t>
          </a:r>
          <a:r>
            <a:rPr lang="es-ES" sz="1800" b="0" i="0" dirty="0">
              <a:latin typeface="Arial" panose="020B0604020202020204" pitchFamily="34" charset="0"/>
              <a:cs typeface="Arial" panose="020B0604020202020204" pitchFamily="34" charset="0"/>
            </a:rPr>
            <a:t>, Vigilancia Sanitaria de Productos de Uso y Consumo Humano, Producción de Animales Experimentales y Formación del Talento de Humano en las áreas de su competencia, con un personal altamente capacitado, comprometido con vocación de servicio y sentido de pertenencia institucional contando con la capacidad técnica y científica suficiente para contribuir con el Fortalecimiento del Sistema Público Nacional de Salud.</a:t>
          </a:r>
          <a:endParaRPr lang="es-VE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15DCAD9-F29A-4EE4-9664-37979D661F01}" type="parTrans" cxnId="{FD5291B3-7812-49DA-80E4-3A79BCCE52A4}">
      <dgm:prSet/>
      <dgm:spPr/>
      <dgm:t>
        <a:bodyPr/>
        <a:lstStyle/>
        <a:p>
          <a:endParaRPr lang="es-VE"/>
        </a:p>
      </dgm:t>
    </dgm:pt>
    <dgm:pt modelId="{B15EDD8A-D62C-461A-A97A-D3221F316C43}" type="sibTrans" cxnId="{FD5291B3-7812-49DA-80E4-3A79BCCE52A4}">
      <dgm:prSet/>
      <dgm:spPr/>
      <dgm:t>
        <a:bodyPr/>
        <a:lstStyle/>
        <a:p>
          <a:endParaRPr lang="es-VE"/>
        </a:p>
      </dgm:t>
    </dgm:pt>
    <dgm:pt modelId="{10097D9D-2FE2-4B89-A36D-75A7F7C16306}" type="pres">
      <dgm:prSet presAssocID="{FC2D4F6D-3FDA-4DAC-A418-9A681487E72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VE"/>
        </a:p>
      </dgm:t>
    </dgm:pt>
    <dgm:pt modelId="{BAC4AAA9-2B2C-44EF-A91C-083F1DC6BF85}" type="pres">
      <dgm:prSet presAssocID="{11D20DD2-552A-4C29-A446-1646EBFA1A9C}" presName="composite" presStyleCnt="0"/>
      <dgm:spPr/>
    </dgm:pt>
    <dgm:pt modelId="{4E6AC2BD-BA50-4B43-B57B-EC94484FB39A}" type="pres">
      <dgm:prSet presAssocID="{11D20DD2-552A-4C29-A446-1646EBFA1A9C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s-VE"/>
        </a:p>
      </dgm:t>
    </dgm:pt>
    <dgm:pt modelId="{62B3B5B8-CE68-4B72-B991-4304CDE503BA}" type="pres">
      <dgm:prSet presAssocID="{11D20DD2-552A-4C29-A446-1646EBFA1A9C}" presName="descendantText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es-VE"/>
        </a:p>
      </dgm:t>
    </dgm:pt>
  </dgm:ptLst>
  <dgm:cxnLst>
    <dgm:cxn modelId="{FD5291B3-7812-49DA-80E4-3A79BCCE52A4}" srcId="{11D20DD2-552A-4C29-A446-1646EBFA1A9C}" destId="{95CBF9D1-2E22-4A36-B15A-4E4C147ECEA0}" srcOrd="0" destOrd="0" parTransId="{C15DCAD9-F29A-4EE4-9664-37979D661F01}" sibTransId="{B15EDD8A-D62C-461A-A97A-D3221F316C43}"/>
    <dgm:cxn modelId="{AAEAE48B-5A5D-44C0-AA7A-FE6F1E1B938E}" type="presOf" srcId="{95CBF9D1-2E22-4A36-B15A-4E4C147ECEA0}" destId="{62B3B5B8-CE68-4B72-B991-4304CDE503BA}" srcOrd="0" destOrd="0" presId="urn:microsoft.com/office/officeart/2005/8/layout/chevron2"/>
    <dgm:cxn modelId="{939A3777-E9E7-4FB9-A1A7-0E199BCDCB3A}" type="presOf" srcId="{FC2D4F6D-3FDA-4DAC-A418-9A681487E722}" destId="{10097D9D-2FE2-4B89-A36D-75A7F7C16306}" srcOrd="0" destOrd="0" presId="urn:microsoft.com/office/officeart/2005/8/layout/chevron2"/>
    <dgm:cxn modelId="{4CD496C1-BFD2-4ECE-848A-224B91EAB01C}" type="presOf" srcId="{11D20DD2-552A-4C29-A446-1646EBFA1A9C}" destId="{4E6AC2BD-BA50-4B43-B57B-EC94484FB39A}" srcOrd="0" destOrd="0" presId="urn:microsoft.com/office/officeart/2005/8/layout/chevron2"/>
    <dgm:cxn modelId="{D8E7F15D-B0BA-4FDF-9646-7FE1305C5B82}" srcId="{FC2D4F6D-3FDA-4DAC-A418-9A681487E722}" destId="{11D20DD2-552A-4C29-A446-1646EBFA1A9C}" srcOrd="0" destOrd="0" parTransId="{399AEF3B-FC6D-4413-B561-CFEDC584C6F1}" sibTransId="{3121C82B-81AE-46A8-A600-9B258A8B04A1}"/>
    <dgm:cxn modelId="{E9381313-11AB-4CD1-97A8-5B9219990A1B}" type="presParOf" srcId="{10097D9D-2FE2-4B89-A36D-75A7F7C16306}" destId="{BAC4AAA9-2B2C-44EF-A91C-083F1DC6BF85}" srcOrd="0" destOrd="0" presId="urn:microsoft.com/office/officeart/2005/8/layout/chevron2"/>
    <dgm:cxn modelId="{8266AABD-E830-4F86-8509-0700DB361295}" type="presParOf" srcId="{BAC4AAA9-2B2C-44EF-A91C-083F1DC6BF85}" destId="{4E6AC2BD-BA50-4B43-B57B-EC94484FB39A}" srcOrd="0" destOrd="0" presId="urn:microsoft.com/office/officeart/2005/8/layout/chevron2"/>
    <dgm:cxn modelId="{54F50B5A-385B-430A-8031-E42C9F4FEB1B}" type="presParOf" srcId="{BAC4AAA9-2B2C-44EF-A91C-083F1DC6BF85}" destId="{62B3B5B8-CE68-4B72-B991-4304CDE503B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2D4F6D-3FDA-4DAC-A418-9A681487E722}" type="doc">
      <dgm:prSet loTypeId="urn:microsoft.com/office/officeart/2005/8/layout/chevron2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s-VE"/>
        </a:p>
      </dgm:t>
    </dgm:pt>
    <dgm:pt modelId="{11D20DD2-552A-4C29-A446-1646EBFA1A9C}">
      <dgm:prSet phldrT="[Text]"/>
      <dgm:spPr/>
      <dgm:t>
        <a:bodyPr/>
        <a:lstStyle/>
        <a:p>
          <a:r>
            <a:rPr lang="en-US" dirty="0" err="1"/>
            <a:t>Visión</a:t>
          </a:r>
          <a:endParaRPr lang="es-VE" dirty="0"/>
        </a:p>
      </dgm:t>
    </dgm:pt>
    <dgm:pt modelId="{399AEF3B-FC6D-4413-B561-CFEDC584C6F1}" type="parTrans" cxnId="{D8E7F15D-B0BA-4FDF-9646-7FE1305C5B82}">
      <dgm:prSet/>
      <dgm:spPr/>
      <dgm:t>
        <a:bodyPr/>
        <a:lstStyle/>
        <a:p>
          <a:endParaRPr lang="es-VE"/>
        </a:p>
      </dgm:t>
    </dgm:pt>
    <dgm:pt modelId="{3121C82B-81AE-46A8-A600-9B258A8B04A1}" type="sibTrans" cxnId="{D8E7F15D-B0BA-4FDF-9646-7FE1305C5B82}">
      <dgm:prSet/>
      <dgm:spPr/>
      <dgm:t>
        <a:bodyPr/>
        <a:lstStyle/>
        <a:p>
          <a:endParaRPr lang="es-VE"/>
        </a:p>
      </dgm:t>
    </dgm:pt>
    <dgm:pt modelId="{95CBF9D1-2E22-4A36-B15A-4E4C147ECEA0}">
      <dgm:prSet phldrT="[Text]" custT="1"/>
      <dgm:spPr>
        <a:solidFill>
          <a:schemeClr val="bg1">
            <a:alpha val="90000"/>
          </a:schemeClr>
        </a:solidFill>
      </dgm:spPr>
      <dgm:t>
        <a:bodyPr/>
        <a:lstStyle/>
        <a:p>
          <a:pPr algn="just"/>
          <a:r>
            <a:rPr lang="es-ES" sz="1800" b="0" i="0" dirty="0">
              <a:latin typeface="Arial" panose="020B0604020202020204" pitchFamily="34" charset="0"/>
              <a:cs typeface="Arial" panose="020B0604020202020204" pitchFamily="34" charset="0"/>
            </a:rPr>
            <a:t>Ser el Centro de referencia nacional con certificación y acreditación internacional  especializada y autosustentable, para el Diagnóstico, Desarrollo de Biotecnologías, Investigación de Enfermedades </a:t>
          </a:r>
          <a:r>
            <a:rPr lang="es-ES" sz="1800" b="0" i="0" dirty="0" err="1">
              <a:latin typeface="Arial" panose="020B0604020202020204" pitchFamily="34" charset="0"/>
              <a:cs typeface="Arial" panose="020B0604020202020204" pitchFamily="34" charset="0"/>
            </a:rPr>
            <a:t>Endemoepidémicas</a:t>
          </a:r>
          <a:r>
            <a:rPr lang="es-ES" sz="1800" b="0" i="0" dirty="0">
              <a:latin typeface="Arial" panose="020B0604020202020204" pitchFamily="34" charset="0"/>
              <a:cs typeface="Arial" panose="020B0604020202020204" pitchFamily="34" charset="0"/>
            </a:rPr>
            <a:t>, Vigilancia Sanitaria de Productos de Uso y Consumo Humano, Producción de Animales Experimentales, Formación del Talento de Humano como insumo para la salud, con procesos y equipos de tecnología avanzada, infraestructura acorde a las normativas de gestión de calidad y un personal altamente capacitado, comprometido con ética, vocación de servicio y sentido de pertenencia institucional.</a:t>
          </a:r>
          <a:endParaRPr lang="es-VE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15DCAD9-F29A-4EE4-9664-37979D661F01}" type="parTrans" cxnId="{FD5291B3-7812-49DA-80E4-3A79BCCE52A4}">
      <dgm:prSet/>
      <dgm:spPr/>
      <dgm:t>
        <a:bodyPr/>
        <a:lstStyle/>
        <a:p>
          <a:endParaRPr lang="es-VE"/>
        </a:p>
      </dgm:t>
    </dgm:pt>
    <dgm:pt modelId="{B15EDD8A-D62C-461A-A97A-D3221F316C43}" type="sibTrans" cxnId="{FD5291B3-7812-49DA-80E4-3A79BCCE52A4}">
      <dgm:prSet/>
      <dgm:spPr/>
      <dgm:t>
        <a:bodyPr/>
        <a:lstStyle/>
        <a:p>
          <a:endParaRPr lang="es-VE"/>
        </a:p>
      </dgm:t>
    </dgm:pt>
    <dgm:pt modelId="{10097D9D-2FE2-4B89-A36D-75A7F7C16306}" type="pres">
      <dgm:prSet presAssocID="{FC2D4F6D-3FDA-4DAC-A418-9A681487E72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VE"/>
        </a:p>
      </dgm:t>
    </dgm:pt>
    <dgm:pt modelId="{BAC4AAA9-2B2C-44EF-A91C-083F1DC6BF85}" type="pres">
      <dgm:prSet presAssocID="{11D20DD2-552A-4C29-A446-1646EBFA1A9C}" presName="composite" presStyleCnt="0"/>
      <dgm:spPr/>
    </dgm:pt>
    <dgm:pt modelId="{4E6AC2BD-BA50-4B43-B57B-EC94484FB39A}" type="pres">
      <dgm:prSet presAssocID="{11D20DD2-552A-4C29-A446-1646EBFA1A9C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s-VE"/>
        </a:p>
      </dgm:t>
    </dgm:pt>
    <dgm:pt modelId="{62B3B5B8-CE68-4B72-B991-4304CDE503BA}" type="pres">
      <dgm:prSet presAssocID="{11D20DD2-552A-4C29-A446-1646EBFA1A9C}" presName="descendantText" presStyleLbl="alignAcc1" presStyleIdx="0" presStyleCnt="1" custScaleX="100614" custScaleY="108583" custLinFactNeighborX="721" custLinFactNeighborY="-151">
        <dgm:presLayoutVars>
          <dgm:bulletEnabled val="1"/>
        </dgm:presLayoutVars>
      </dgm:prSet>
      <dgm:spPr/>
      <dgm:t>
        <a:bodyPr/>
        <a:lstStyle/>
        <a:p>
          <a:endParaRPr lang="es-VE"/>
        </a:p>
      </dgm:t>
    </dgm:pt>
  </dgm:ptLst>
  <dgm:cxnLst>
    <dgm:cxn modelId="{FD5291B3-7812-49DA-80E4-3A79BCCE52A4}" srcId="{11D20DD2-552A-4C29-A446-1646EBFA1A9C}" destId="{95CBF9D1-2E22-4A36-B15A-4E4C147ECEA0}" srcOrd="0" destOrd="0" parTransId="{C15DCAD9-F29A-4EE4-9664-37979D661F01}" sibTransId="{B15EDD8A-D62C-461A-A97A-D3221F316C43}"/>
    <dgm:cxn modelId="{AAEAE48B-5A5D-44C0-AA7A-FE6F1E1B938E}" type="presOf" srcId="{95CBF9D1-2E22-4A36-B15A-4E4C147ECEA0}" destId="{62B3B5B8-CE68-4B72-B991-4304CDE503BA}" srcOrd="0" destOrd="0" presId="urn:microsoft.com/office/officeart/2005/8/layout/chevron2"/>
    <dgm:cxn modelId="{939A3777-E9E7-4FB9-A1A7-0E199BCDCB3A}" type="presOf" srcId="{FC2D4F6D-3FDA-4DAC-A418-9A681487E722}" destId="{10097D9D-2FE2-4B89-A36D-75A7F7C16306}" srcOrd="0" destOrd="0" presId="urn:microsoft.com/office/officeart/2005/8/layout/chevron2"/>
    <dgm:cxn modelId="{4CD496C1-BFD2-4ECE-848A-224B91EAB01C}" type="presOf" srcId="{11D20DD2-552A-4C29-A446-1646EBFA1A9C}" destId="{4E6AC2BD-BA50-4B43-B57B-EC94484FB39A}" srcOrd="0" destOrd="0" presId="urn:microsoft.com/office/officeart/2005/8/layout/chevron2"/>
    <dgm:cxn modelId="{D8E7F15D-B0BA-4FDF-9646-7FE1305C5B82}" srcId="{FC2D4F6D-3FDA-4DAC-A418-9A681487E722}" destId="{11D20DD2-552A-4C29-A446-1646EBFA1A9C}" srcOrd="0" destOrd="0" parTransId="{399AEF3B-FC6D-4413-B561-CFEDC584C6F1}" sibTransId="{3121C82B-81AE-46A8-A600-9B258A8B04A1}"/>
    <dgm:cxn modelId="{E9381313-11AB-4CD1-97A8-5B9219990A1B}" type="presParOf" srcId="{10097D9D-2FE2-4B89-A36D-75A7F7C16306}" destId="{BAC4AAA9-2B2C-44EF-A91C-083F1DC6BF85}" srcOrd="0" destOrd="0" presId="urn:microsoft.com/office/officeart/2005/8/layout/chevron2"/>
    <dgm:cxn modelId="{8266AABD-E830-4F86-8509-0700DB361295}" type="presParOf" srcId="{BAC4AAA9-2B2C-44EF-A91C-083F1DC6BF85}" destId="{4E6AC2BD-BA50-4B43-B57B-EC94484FB39A}" srcOrd="0" destOrd="0" presId="urn:microsoft.com/office/officeart/2005/8/layout/chevron2"/>
    <dgm:cxn modelId="{54F50B5A-385B-430A-8031-E42C9F4FEB1B}" type="presParOf" srcId="{BAC4AAA9-2B2C-44EF-A91C-083F1DC6BF85}" destId="{62B3B5B8-CE68-4B72-B991-4304CDE503B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00229-F9DA-4CF9-8E21-FE57C232F2AD}" type="datetimeFigureOut">
              <a:rPr lang="es-VE" smtClean="0"/>
              <a:t>10/11/2023</a:t>
            </a:fld>
            <a:endParaRPr lang="es-V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0794B-F846-48D3-8065-B1E3E1B94775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57193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13131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 realizar el diagnóstico en el campo de enfermedades transmisibles, asegurar y controlar la calidad de productos de consumo humano, a través de un proceso estricto de registro y vigilancia de los mismos además se encarga de capacitar al recurso humano necesario para la prestación de servicios en las áreas de su competencia.</a:t>
            </a:r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70794B-F846-48D3-8065-B1E3E1B94775}" type="slidenum">
              <a:rPr lang="es-VE" smtClean="0"/>
              <a:t>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83233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3968-5DFC-47B8-BFB3-AD66EBFF89D4}" type="datetimeFigureOut">
              <a:rPr lang="es-VE" smtClean="0"/>
              <a:t>10/11/2023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7FA9D-D816-449A-9BBB-23B3C8BCE0E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294123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3968-5DFC-47B8-BFB3-AD66EBFF89D4}" type="datetimeFigureOut">
              <a:rPr lang="es-VE" smtClean="0"/>
              <a:t>10/11/2023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7FA9D-D816-449A-9BBB-23B3C8BCE0E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517202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3968-5DFC-47B8-BFB3-AD66EBFF89D4}" type="datetimeFigureOut">
              <a:rPr lang="es-VE" smtClean="0"/>
              <a:t>10/11/2023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7FA9D-D816-449A-9BBB-23B3C8BCE0E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496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3968-5DFC-47B8-BFB3-AD66EBFF89D4}" type="datetimeFigureOut">
              <a:rPr lang="es-VE" smtClean="0"/>
              <a:t>10/11/2023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7FA9D-D816-449A-9BBB-23B3C8BCE0E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049716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3968-5DFC-47B8-BFB3-AD66EBFF89D4}" type="datetimeFigureOut">
              <a:rPr lang="es-VE" smtClean="0"/>
              <a:t>10/11/2023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7FA9D-D816-449A-9BBB-23B3C8BCE0E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07198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3968-5DFC-47B8-BFB3-AD66EBFF89D4}" type="datetimeFigureOut">
              <a:rPr lang="es-VE" smtClean="0"/>
              <a:t>10/11/2023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7FA9D-D816-449A-9BBB-23B3C8BCE0E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585975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3968-5DFC-47B8-BFB3-AD66EBFF89D4}" type="datetimeFigureOut">
              <a:rPr lang="es-VE" smtClean="0"/>
              <a:t>10/11/2023</a:t>
            </a:fld>
            <a:endParaRPr lang="es-V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7FA9D-D816-449A-9BBB-23B3C8BCE0E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11670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3968-5DFC-47B8-BFB3-AD66EBFF89D4}" type="datetimeFigureOut">
              <a:rPr lang="es-VE" smtClean="0"/>
              <a:t>10/11/2023</a:t>
            </a:fld>
            <a:endParaRPr lang="es-V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7FA9D-D816-449A-9BBB-23B3C8BCE0E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4497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3968-5DFC-47B8-BFB3-AD66EBFF89D4}" type="datetimeFigureOut">
              <a:rPr lang="es-VE" smtClean="0"/>
              <a:t>10/11/2023</a:t>
            </a:fld>
            <a:endParaRPr lang="es-V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7FA9D-D816-449A-9BBB-23B3C8BCE0E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116005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3968-5DFC-47B8-BFB3-AD66EBFF89D4}" type="datetimeFigureOut">
              <a:rPr lang="es-VE" smtClean="0"/>
              <a:t>10/11/2023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7FA9D-D816-449A-9BBB-23B3C8BCE0E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52880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43968-5DFC-47B8-BFB3-AD66EBFF89D4}" type="datetimeFigureOut">
              <a:rPr lang="es-VE" smtClean="0"/>
              <a:t>10/11/2023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7FA9D-D816-449A-9BBB-23B3C8BCE0E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47440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43968-5DFC-47B8-BFB3-AD66EBFF89D4}" type="datetimeFigureOut">
              <a:rPr lang="es-VE" smtClean="0"/>
              <a:t>10/11/2023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7FA9D-D816-449A-9BBB-23B3C8BCE0E4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77243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image" Target="../media/image6.pn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143792" y="3736369"/>
            <a:ext cx="555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dirty="0">
                <a:solidFill>
                  <a:schemeClr val="tx2">
                    <a:lumMod val="75000"/>
                  </a:schemeClr>
                </a:solidFill>
              </a:rPr>
              <a:t>Venezuela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8108404" y="4980327"/>
            <a:ext cx="3708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dirty="0">
                <a:solidFill>
                  <a:schemeClr val="tx2">
                    <a:lumMod val="75000"/>
                  </a:schemeClr>
                </a:solidFill>
              </a:rPr>
              <a:t>Nombre del Autor:</a:t>
            </a:r>
          </a:p>
          <a:p>
            <a:pPr algn="ctr"/>
            <a:r>
              <a:rPr lang="es-VE" b="1" dirty="0">
                <a:solidFill>
                  <a:schemeClr val="tx2">
                    <a:lumMod val="75000"/>
                  </a:schemeClr>
                </a:solidFill>
              </a:rPr>
              <a:t>Lcda. Kerlin Vanessa Marcano Palmar</a:t>
            </a:r>
          </a:p>
          <a:p>
            <a:pPr algn="ctr"/>
            <a:r>
              <a:rPr lang="es-VE" b="1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309255" y="5882641"/>
            <a:ext cx="555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VE" b="1" dirty="0">
                <a:solidFill>
                  <a:schemeClr val="tx2">
                    <a:lumMod val="75000"/>
                  </a:schemeClr>
                </a:solidFill>
              </a:rPr>
              <a:t>Caracas, Noviembre 2023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167567" y="3064887"/>
            <a:ext cx="9508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EL ESTUDIO GENÓMICO DE </a:t>
            </a:r>
            <a:r>
              <a:rPr lang="es-ES" b="1" i="1" dirty="0" err="1">
                <a:solidFill>
                  <a:schemeClr val="tx2">
                    <a:lumMod val="75000"/>
                  </a:schemeClr>
                </a:solidFill>
              </a:rPr>
              <a:t>Streptococcus</a:t>
            </a:r>
            <a:r>
              <a:rPr lang="es-ES" b="1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s-ES" b="1" i="1" dirty="0" err="1">
                <a:solidFill>
                  <a:schemeClr val="tx2">
                    <a:lumMod val="75000"/>
                  </a:schemeClr>
                </a:solidFill>
              </a:rPr>
              <a:t>pneumoniae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: UNA HERRAMIENTA CLAVE PARA LA PREVENCIÓN Y TRATAMIENTO DE ENFERMEDADES INVASIVAS</a:t>
            </a:r>
            <a:endParaRPr lang="es-VE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32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E8BD246-D548-C1DE-1960-D696B81F7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568" y="1088669"/>
            <a:ext cx="1376575" cy="1363339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362CA0AA-E5AD-25C7-C7F5-ABD3181D4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0" b="18770"/>
          <a:stretch/>
        </p:blipFill>
        <p:spPr bwMode="auto">
          <a:xfrm>
            <a:off x="424068" y="2571184"/>
            <a:ext cx="756071" cy="47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33EB623-BFF0-1B7A-C436-415784509444}"/>
              </a:ext>
            </a:extLst>
          </p:cNvPr>
          <p:cNvSpPr txBox="1"/>
          <p:nvPr/>
        </p:nvSpPr>
        <p:spPr>
          <a:xfrm>
            <a:off x="1239406" y="2504389"/>
            <a:ext cx="39052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2015-2021.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VE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Licenciada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Bioanálisis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5EF57CC-A88C-AEA0-CC55-4E864BFB641A}"/>
              </a:ext>
            </a:extLst>
          </p:cNvPr>
          <p:cNvSpPr txBox="1"/>
          <p:nvPr/>
        </p:nvSpPr>
        <p:spPr>
          <a:xfrm>
            <a:off x="1989220" y="293774"/>
            <a:ext cx="8213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RESEÑA CURRICULAR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xmlns="" id="{5A3065AA-CA50-B909-6480-8C46E9088658}"/>
              </a:ext>
            </a:extLst>
          </p:cNvPr>
          <p:cNvSpPr/>
          <p:nvPr/>
        </p:nvSpPr>
        <p:spPr>
          <a:xfrm>
            <a:off x="4379493" y="1416396"/>
            <a:ext cx="3433011" cy="707887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4" descr="Instituto Nacional de Higiene Rafael Rangel (@Inhrr_ve) / X">
            <a:extLst>
              <a:ext uri="{FF2B5EF4-FFF2-40B4-BE49-F238E27FC236}">
                <a16:creationId xmlns:a16="http://schemas.microsoft.com/office/drawing/2014/main" xmlns="" id="{9671BF93-0BDA-32E4-9707-EF7BD9CEC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924" y="1101688"/>
            <a:ext cx="1376575" cy="133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D9E4C6B-B3F0-F892-F355-DAF5A00A2646}"/>
              </a:ext>
            </a:extLst>
          </p:cNvPr>
          <p:cNvSpPr txBox="1"/>
          <p:nvPr/>
        </p:nvSpPr>
        <p:spPr>
          <a:xfrm>
            <a:off x="6153322" y="2439096"/>
            <a:ext cx="57563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Agosto de 2021: </a:t>
            </a:r>
            <a:r>
              <a:rPr lang="en-US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Pasante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Gerencias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Producción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Regulación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Diagnóstico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Marzo 2022 -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Actualidad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Personal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activo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Gerencia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General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Diagnóstico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Departamento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Bacteriología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Laboratorio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Aislamiento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Identificación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Bacteriana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dirty="0">
              <a:effectLst/>
              <a:latin typeface="YAEnXArs1iQ 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E803BDF-3BE2-6442-DE22-335F2ADA9E0C}"/>
              </a:ext>
            </a:extLst>
          </p:cNvPr>
          <p:cNvSpPr txBox="1"/>
          <p:nvPr/>
        </p:nvSpPr>
        <p:spPr>
          <a:xfrm>
            <a:off x="282346" y="4669815"/>
            <a:ext cx="5558682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VE" sz="20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Principios Básicos de los Antimicrobianos - Guías de Micro (Abril/2021).</a:t>
            </a:r>
            <a:endParaRPr lang="es-V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BA7CED7-1205-315F-681C-B82DA2B2C5B7}"/>
              </a:ext>
            </a:extLst>
          </p:cNvPr>
          <p:cNvSpPr txBox="1"/>
          <p:nvPr/>
        </p:nvSpPr>
        <p:spPr>
          <a:xfrm>
            <a:off x="282346" y="4665008"/>
            <a:ext cx="5558682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VE" sz="2000" dirty="0">
                <a:latin typeface="Arial" panose="020B0604020202020204" pitchFamily="34" charset="0"/>
                <a:cs typeface="Arial" panose="020B0604020202020204" pitchFamily="34" charset="0"/>
              </a:rPr>
              <a:t>Aseguramiento de la Calidad en la Fase Analítica como Garantía de la Seguridad del Paciente - Fernández </a:t>
            </a:r>
            <a:r>
              <a:rPr lang="es-VE" sz="2000" dirty="0" err="1">
                <a:latin typeface="Arial" panose="020B0604020202020204" pitchFamily="34" charset="0"/>
                <a:cs typeface="Arial" panose="020B0604020202020204" pitchFamily="34" charset="0"/>
              </a:rPr>
              <a:t>Consulting</a:t>
            </a:r>
            <a:r>
              <a:rPr lang="es-VE" sz="2000" dirty="0">
                <a:latin typeface="Arial" panose="020B0604020202020204" pitchFamily="34" charset="0"/>
                <a:cs typeface="Arial" panose="020B0604020202020204" pitchFamily="34" charset="0"/>
              </a:rPr>
              <a:t> (Mayo/2022).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88F7AA8-19C6-CD47-1ED9-AA6F5008305B}"/>
              </a:ext>
            </a:extLst>
          </p:cNvPr>
          <p:cNvSpPr txBox="1"/>
          <p:nvPr/>
        </p:nvSpPr>
        <p:spPr>
          <a:xfrm>
            <a:off x="297320" y="4651866"/>
            <a:ext cx="5558682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s-VE" sz="2000" dirty="0">
                <a:latin typeface="Arial" panose="020B0604020202020204" pitchFamily="34" charset="0"/>
                <a:cs typeface="Arial" panose="020B0604020202020204" pitchFamily="34" charset="0"/>
              </a:rPr>
              <a:t>El Antibiograma: De la lectura interpretada al reporte informado - Universidad de los Andes.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Mérida-Venezuela (Junio/2022).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6339572-68FC-F1A0-4AEA-CB244A544884}"/>
              </a:ext>
            </a:extLst>
          </p:cNvPr>
          <p:cNvSpPr txBox="1"/>
          <p:nvPr/>
        </p:nvSpPr>
        <p:spPr>
          <a:xfrm>
            <a:off x="312294" y="4657756"/>
            <a:ext cx="5558682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Advanced Bioinformatics Course for GPS and JUNO Projects - Universidad de los Andes. Bogotá-Colombia (Marzo/2023).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B2EB1AB-78B4-8466-F57E-D5F959221E00}"/>
              </a:ext>
            </a:extLst>
          </p:cNvPr>
          <p:cNvSpPr txBox="1"/>
          <p:nvPr/>
        </p:nvSpPr>
        <p:spPr>
          <a:xfrm>
            <a:off x="282346" y="4291863"/>
            <a:ext cx="5588630" cy="19389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VE" sz="2000" dirty="0">
                <a:latin typeface="Arial" panose="020B0604020202020204" pitchFamily="34" charset="0"/>
                <a:cs typeface="Arial" panose="020B0604020202020204" pitchFamily="34" charset="0"/>
              </a:rPr>
              <a:t>Curso teórico “Genética: Conceptos Básicos y sus Principales Herramientas de Estudio” - Instituto Nacional de Higiene “Rafael Rangel”, Caracas-Venezuela (Marzo-Junio/2023).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B4DD855-F34D-B024-1390-ED9A8F421CA8}"/>
              </a:ext>
            </a:extLst>
          </p:cNvPr>
          <p:cNvSpPr txBox="1"/>
          <p:nvPr/>
        </p:nvSpPr>
        <p:spPr>
          <a:xfrm>
            <a:off x="282346" y="4291470"/>
            <a:ext cx="5588630" cy="19389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algn="just"/>
            <a:r>
              <a:rPr lang="es-VE" sz="2000" dirty="0">
                <a:latin typeface="Arial" panose="020B0604020202020204" pitchFamily="34" charset="0"/>
                <a:cs typeface="Arial" panose="020B0604020202020204" pitchFamily="34" charset="0"/>
              </a:rPr>
              <a:t>Curso OPS/OMS: Gestión de Calidad y Buenas Prácticas de Laboratorio para fortalecer la vigilancia de la resistencia a los antimicrobianos - Campus de la Confederación Latinoamericana de Bioquímica Clínica (COLABIOCLI) (En proceso).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2ECA6F3-5946-1C33-31BC-64264C72195A}"/>
              </a:ext>
            </a:extLst>
          </p:cNvPr>
          <p:cNvSpPr txBox="1"/>
          <p:nvPr/>
        </p:nvSpPr>
        <p:spPr>
          <a:xfrm>
            <a:off x="302552" y="4291470"/>
            <a:ext cx="5588630" cy="19389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s-VE" sz="2000" dirty="0">
                <a:latin typeface="Arial" panose="020B0604020202020204" pitchFamily="34" charset="0"/>
                <a:cs typeface="Arial" panose="020B0604020202020204" pitchFamily="34" charset="0"/>
              </a:rPr>
              <a:t>Curso para la Implementación y el Fortalecimiento de los Programas de Optimización de Antimicrobianos (PROA) - Plataforma del Campus Virtual de Salud Pública de la OPS (En proceso).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0F92FFB-0385-FC96-D8EE-19BB216F9839}"/>
              </a:ext>
            </a:extLst>
          </p:cNvPr>
          <p:cNvSpPr txBox="1"/>
          <p:nvPr/>
        </p:nvSpPr>
        <p:spPr>
          <a:xfrm>
            <a:off x="7493439" y="4423593"/>
            <a:ext cx="36514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Diagnóstico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Bacteriológico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VE" dirty="0">
                <a:latin typeface="Arial" panose="020B0604020202020204" pitchFamily="34" charset="0"/>
                <a:ea typeface="Calibri" panose="020F0502020204030204" pitchFamily="34" charset="0"/>
              </a:rPr>
              <a:t>E</a:t>
            </a:r>
            <a:r>
              <a:rPr lang="es-VE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xtracción de ADN bacteriano.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VE" dirty="0">
                <a:latin typeface="Arial" panose="020B0604020202020204" pitchFamily="34" charset="0"/>
                <a:ea typeface="Calibri" panose="020F0502020204030204" pitchFamily="34" charset="0"/>
              </a:rPr>
              <a:t>A</a:t>
            </a:r>
            <a:r>
              <a:rPr lang="es-VE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mplificación por PCR de punto final.</a:t>
            </a:r>
            <a:endParaRPr lang="en-US" dirty="0">
              <a:effectLst/>
              <a:latin typeface="YAEnXArs1iQ 0"/>
            </a:endParaRPr>
          </a:p>
        </p:txBody>
      </p:sp>
    </p:spTree>
    <p:extLst>
      <p:ext uri="{BB962C8B-B14F-4D97-AF65-F5344CB8AC3E}">
        <p14:creationId xmlns:p14="http://schemas.microsoft.com/office/powerpoint/2010/main" val="372550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DAD704-81C1-0198-423D-5326C7B21D04}"/>
              </a:ext>
            </a:extLst>
          </p:cNvPr>
          <p:cNvSpPr txBox="1"/>
          <p:nvPr/>
        </p:nvSpPr>
        <p:spPr>
          <a:xfrm>
            <a:off x="1473797" y="293774"/>
            <a:ext cx="93483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Instituto Nacional de </a:t>
            </a:r>
            <a:r>
              <a:rPr lang="en-US" sz="3200" b="1" dirty="0" err="1"/>
              <a:t>Higiene</a:t>
            </a:r>
            <a:r>
              <a:rPr lang="en-US" sz="3200" b="1" dirty="0"/>
              <a:t> “Rafael Rangel”</a:t>
            </a:r>
          </a:p>
          <a:p>
            <a:pPr algn="ctr"/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Descripción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y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relevancia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la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salud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pública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del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país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internacional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8E91D6E-2E51-D074-5A44-FF4261FAD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805" y="1412808"/>
            <a:ext cx="1833454" cy="985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xmlns="" id="{2A234831-78CB-BF90-C558-6B4E318F11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4862423"/>
              </p:ext>
            </p:extLst>
          </p:nvPr>
        </p:nvGraphicFramePr>
        <p:xfrm>
          <a:off x="961053" y="2248678"/>
          <a:ext cx="10073950" cy="3522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54712B91-629A-D9B5-2716-CC641E523E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0747091"/>
              </p:ext>
            </p:extLst>
          </p:nvPr>
        </p:nvGraphicFramePr>
        <p:xfrm>
          <a:off x="961053" y="2118049"/>
          <a:ext cx="10073950" cy="3652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5D7245D-954D-FEE1-DF8F-99B5939A3A21}"/>
              </a:ext>
            </a:extLst>
          </p:cNvPr>
          <p:cNvSpPr txBox="1"/>
          <p:nvPr/>
        </p:nvSpPr>
        <p:spPr>
          <a:xfrm>
            <a:off x="1156997" y="2952550"/>
            <a:ext cx="9692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la actualidad el Instituto Nacional de Higiene “Rafael Rangel” se ha convertido en un Centro de Referencia Sanitaria para la Prevención, Vigilancia y Control de la Salud de los venezolanos al producir bienes y dar servicios de calidad para satisfacer las demandas nacionales de agentes inmunizantes y de diagnóstico de enfermedades infecciosas.</a:t>
            </a:r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5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6" grpId="0">
        <p:bldAsOne/>
      </p:bldGraphic>
      <p:bldGraphic spid="6" grpId="1">
        <p:bldAsOne/>
      </p:bldGraphic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2C60FBA-482C-61BE-1364-2ECF10BA33D0}"/>
              </a:ext>
            </a:extLst>
          </p:cNvPr>
          <p:cNvSpPr txBox="1"/>
          <p:nvPr/>
        </p:nvSpPr>
        <p:spPr>
          <a:xfrm>
            <a:off x="1900943" y="430905"/>
            <a:ext cx="8767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Laboratorio</a:t>
            </a:r>
            <a:r>
              <a:rPr lang="en-US" sz="2800" b="1" dirty="0"/>
              <a:t> de </a:t>
            </a:r>
            <a:r>
              <a:rPr lang="en-US" sz="2800" b="1" dirty="0" err="1"/>
              <a:t>Aislamiento</a:t>
            </a:r>
            <a:r>
              <a:rPr lang="en-US" sz="2800" b="1" dirty="0"/>
              <a:t> e </a:t>
            </a:r>
            <a:r>
              <a:rPr lang="en-US" sz="2800" b="1" dirty="0" err="1"/>
              <a:t>Identificación</a:t>
            </a:r>
            <a:r>
              <a:rPr lang="en-US" sz="2800" b="1" dirty="0"/>
              <a:t> </a:t>
            </a:r>
            <a:r>
              <a:rPr lang="en-US" sz="2800" b="1" dirty="0" err="1"/>
              <a:t>Bacteriana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4A6BC37-3FF0-557E-59B5-E5FFF85673B5}"/>
              </a:ext>
            </a:extLst>
          </p:cNvPr>
          <p:cNvSpPr txBox="1"/>
          <p:nvPr/>
        </p:nvSpPr>
        <p:spPr>
          <a:xfrm>
            <a:off x="2866356" y="846426"/>
            <a:ext cx="6459286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s-VE" sz="18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Centro de Referencia Nacional en Bacteriología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Red PulseNet América Latina y el Caribe (PNALC) - OPS/OMS | Organización  Panamericana de la Salud">
            <a:extLst>
              <a:ext uri="{FF2B5EF4-FFF2-40B4-BE49-F238E27FC236}">
                <a16:creationId xmlns:a16="http://schemas.microsoft.com/office/drawing/2014/main" xmlns="" id="{C5E36007-8ABC-20FF-4C6E-67CD31162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943" y="1735051"/>
            <a:ext cx="1963559" cy="120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d Latinoamericana y del Caribe de Vigilancia de la Resistencia a los  Antimicrobianos - ReLAVRA+ - OPS/OMS | Organización Panamericana de la Salud">
            <a:extLst>
              <a:ext uri="{FF2B5EF4-FFF2-40B4-BE49-F238E27FC236}">
                <a16:creationId xmlns:a16="http://schemas.microsoft.com/office/drawing/2014/main" xmlns="" id="{19999A4D-93C5-646B-C54A-FB1AD79C5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80" y="3115798"/>
            <a:ext cx="2797969" cy="10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REVA – Red SIREVA Network">
            <a:extLst>
              <a:ext uri="{FF2B5EF4-FFF2-40B4-BE49-F238E27FC236}">
                <a16:creationId xmlns:a16="http://schemas.microsoft.com/office/drawing/2014/main" xmlns="" id="{5CB25B37-F468-142C-A5C8-EE6DCA955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943" y="4245870"/>
            <a:ext cx="224790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8A5A655-E95F-33D0-4CAD-E3228B64C1BB}"/>
              </a:ext>
            </a:extLst>
          </p:cNvPr>
          <p:cNvSpPr txBox="1"/>
          <p:nvPr/>
        </p:nvSpPr>
        <p:spPr>
          <a:xfrm>
            <a:off x="4518807" y="1598332"/>
            <a:ext cx="7499022" cy="39841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VE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Monitoreo de </a:t>
            </a:r>
            <a:r>
              <a:rPr lang="es-VE" sz="2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s-VE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átógenos</a:t>
            </a:r>
            <a:r>
              <a:rPr lang="es-VE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 producen Enfermedades entéricas.</a:t>
            </a:r>
          </a:p>
          <a:p>
            <a:pPr marL="342900" marR="0" lvl="0" indent="-342900" algn="just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VE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Vigilancia de Resistencia Antimicrobiana.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VE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Diagnóstico de Meningitis y afecciones respiratorias.</a:t>
            </a:r>
          </a:p>
          <a:p>
            <a:pPr marL="342900" marR="0" lvl="0" indent="-342900" algn="just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Investigación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</a:t>
            </a:r>
            <a:r>
              <a:rPr lang="es-VE" sz="20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Neisseria</a:t>
            </a:r>
            <a:r>
              <a:rPr lang="es-VE" sz="20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VE" sz="20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gonorrhoeae</a:t>
            </a:r>
            <a:r>
              <a:rPr lang="es-VE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VE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Diagnóstico de enfermedades prevenibles por vacuna</a:t>
            </a:r>
            <a:r>
              <a:rPr lang="es-VE" sz="2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s-VE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Difteria y Tos ferina</a:t>
            </a:r>
            <a:r>
              <a:rPr lang="es-VE" sz="20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42900" marR="0" lvl="0" indent="-342900" algn="just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VE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Cultivo de muestras de IAAS e infecciones de la comunidad.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VE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Realización de pruebas serológicas para el diagnóstico e identificación de microorganismos patógenos de interés para la salud pública </a:t>
            </a:r>
            <a:r>
              <a:rPr lang="es-VE" sz="20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Salmonella</a:t>
            </a:r>
            <a:r>
              <a:rPr lang="es-VE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VE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spp</a:t>
            </a:r>
            <a:r>
              <a:rPr lang="es-VE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., </a:t>
            </a:r>
            <a:r>
              <a:rPr lang="es-VE" sz="20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Shigella</a:t>
            </a:r>
            <a:r>
              <a:rPr lang="es-VE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VE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spp</a:t>
            </a:r>
            <a:r>
              <a:rPr lang="es-VE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., </a:t>
            </a:r>
            <a:r>
              <a:rPr lang="es-VE" sz="20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Streptococcus</a:t>
            </a:r>
            <a:r>
              <a:rPr lang="es-VE" sz="20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VE" sz="20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pneumoniae</a:t>
            </a:r>
            <a:r>
              <a:rPr lang="es-VE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EF0ED56-25D5-9F0D-8C1D-A41D96277B39}"/>
              </a:ext>
            </a:extLst>
          </p:cNvPr>
          <p:cNvSpPr txBox="1"/>
          <p:nvPr/>
        </p:nvSpPr>
        <p:spPr>
          <a:xfrm>
            <a:off x="4518807" y="1595929"/>
            <a:ext cx="7364185" cy="431034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Procesamiento de muestras clínicas para cultivo, identificación bacteriana y antibiograma. 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Realización de pruebas serológicas para el diagnóstico e identificación microbiológica.</a:t>
            </a:r>
          </a:p>
          <a:p>
            <a:pPr marL="342900" marR="0" lvl="0" indent="-342900" algn="just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Extracción de ADN bacteriano.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PCR de punto final para diagnóstico de infecciones bacterianas de interés para la salud pública </a:t>
            </a:r>
            <a:r>
              <a:rPr lang="en-U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 </a:t>
            </a:r>
            <a:r>
              <a:rPr lang="es-E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para detección de mecanismos de resistencia bacterianos.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s-E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ruebas complementarias: </a:t>
            </a:r>
            <a:r>
              <a:rPr lang="es-E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carbaNP</a:t>
            </a:r>
            <a:r>
              <a:rPr lang="es-E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s-E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eCIM</a:t>
            </a:r>
            <a:r>
              <a:rPr lang="es-E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s-E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mCIM</a:t>
            </a:r>
            <a:r>
              <a:rPr lang="es-E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elución de </a:t>
            </a:r>
            <a:r>
              <a:rPr lang="es-E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colistín</a:t>
            </a:r>
            <a:r>
              <a:rPr lang="es-E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test de Hodge e   </a:t>
            </a:r>
            <a:r>
              <a:rPr lang="es-E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inmunocromatografía</a:t>
            </a:r>
            <a:r>
              <a:rPr lang="es-E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para la detección de mecanismos de resistencia bacterianos.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Técnica de </a:t>
            </a:r>
            <a:r>
              <a:rPr lang="es-E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contrainmunoelectroforesis</a:t>
            </a:r>
            <a:r>
              <a:rPr lang="es-ES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 aglutinación en látex para diagnóstico de meningitis bacteriana. 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75F9F05-BEB9-F855-0974-8F9752A99699}"/>
              </a:ext>
            </a:extLst>
          </p:cNvPr>
          <p:cNvSpPr txBox="1"/>
          <p:nvPr/>
        </p:nvSpPr>
        <p:spPr>
          <a:xfrm>
            <a:off x="4505093" y="1327882"/>
            <a:ext cx="7330656" cy="501675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“Detección de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Enterobacterales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productores de doble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carbapenemasas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a propósito de un caso” -Presentado en la XLIII Jornada científica “Dr. Raúl Cardona Contreras”, Instituto Nacional de Higiene “Rafael Rangel”, 2022.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“Comparación de la técnica colorimétrica “Carba NP Direct” con PCR múltiple de punto final para la detección de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carbapenemasas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” -Presentado en el XVII Congreso Venezolano de Bioanalistas, Caracas 2023.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“Identificación de patógenos y perfil de resistencia antimicrobiana en muestras de hemocultivos procesados en el Instituto Nacional de Higiene “Rafael Rangel” durante el periodo Enero-Junio de 2023”. Presentado en la XLIV Jornada científica “Lcda. Elena Rivero de Cabrera”, Instituto Nacional de Higiene “Rafael Rangel”, 2023.</a:t>
            </a:r>
          </a:p>
        </p:txBody>
      </p:sp>
      <p:pic>
        <p:nvPicPr>
          <p:cNvPr id="1034" name="Picture 10" descr="Bentley Group | Wellcome Sanger Institute">
            <a:extLst>
              <a:ext uri="{FF2B5EF4-FFF2-40B4-BE49-F238E27FC236}">
                <a16:creationId xmlns:a16="http://schemas.microsoft.com/office/drawing/2014/main" xmlns="" id="{EED9BAFF-85F8-F6D3-8072-862D7C7F4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506" y="1477345"/>
            <a:ext cx="3829161" cy="382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C4FB5E3-9C27-1C1F-5EA0-F1D52566B4DF}"/>
              </a:ext>
            </a:extLst>
          </p:cNvPr>
          <p:cNvSpPr txBox="1"/>
          <p:nvPr/>
        </p:nvSpPr>
        <p:spPr>
          <a:xfrm>
            <a:off x="5306786" y="5384469"/>
            <a:ext cx="6300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Proyecto Mundial de Secuenciación de Neumococos </a:t>
            </a:r>
          </a:p>
        </p:txBody>
      </p:sp>
    </p:spTree>
    <p:extLst>
      <p:ext uri="{BB962C8B-B14F-4D97-AF65-F5344CB8AC3E}">
        <p14:creationId xmlns:p14="http://schemas.microsoft.com/office/powerpoint/2010/main" val="268230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2" grpId="1" animBg="1"/>
      <p:bldP spid="13" grpId="0" animBg="1"/>
      <p:bldP spid="13" grpId="1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214" y="0"/>
            <a:ext cx="1249321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EE4DD7B-85A9-CD36-7AEE-C9406E581B12}"/>
              </a:ext>
            </a:extLst>
          </p:cNvPr>
          <p:cNvSpPr txBox="1"/>
          <p:nvPr/>
        </p:nvSpPr>
        <p:spPr>
          <a:xfrm>
            <a:off x="207360" y="880308"/>
            <a:ext cx="5970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Streptococcus pneumoniae</a:t>
            </a:r>
            <a:endParaRPr lang="es-VE" sz="2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5F2AE5E-9018-5CF2-EA1C-8D73B0A71444}"/>
              </a:ext>
            </a:extLst>
          </p:cNvPr>
          <p:cNvSpPr txBox="1"/>
          <p:nvPr/>
        </p:nvSpPr>
        <p:spPr>
          <a:xfrm>
            <a:off x="100404" y="1407175"/>
            <a:ext cx="53822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Enfermedad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neumocócica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invasiva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Genera 1,6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millones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muertes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año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y 0,7 a 1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millón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son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niños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menores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 5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años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V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4" descr="Instituto Nacional de Higiene Rafael Rangel (@Inhrr_ve) / X">
            <a:extLst>
              <a:ext uri="{FF2B5EF4-FFF2-40B4-BE49-F238E27FC236}">
                <a16:creationId xmlns:a16="http://schemas.microsoft.com/office/drawing/2014/main" xmlns="" id="{01AA1ACA-FC52-C307-7E33-4442FE371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1" y="2730614"/>
            <a:ext cx="809318" cy="189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9160FB0-77BE-C3B1-B7B0-7C64A5152321}"/>
              </a:ext>
            </a:extLst>
          </p:cNvPr>
          <p:cNvSpPr txBox="1"/>
          <p:nvPr/>
        </p:nvSpPr>
        <p:spPr>
          <a:xfrm>
            <a:off x="906136" y="2592808"/>
            <a:ext cx="45729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Cultivo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bacteriológico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Coloración de Gram, Prueba de Solubilidad en Bilis, y Susceptibilidad a la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optoquina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coloración de Gram, Prueba de Solubilidad en Bilis, y Susceptibilidad a la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optoquina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V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56B86E8-B509-1214-3B8C-1AD1689535D3}"/>
              </a:ext>
            </a:extLst>
          </p:cNvPr>
          <p:cNvSpPr txBox="1"/>
          <p:nvPr/>
        </p:nvSpPr>
        <p:spPr>
          <a:xfrm>
            <a:off x="103988" y="4763520"/>
            <a:ext cx="53750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El estudio genómico de S.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pneumoniae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es esencial para comprender la epidemiología, la resistencia a antibióticos, el desarrollo de vacunas y los mecanismos patogénicos de esta bacteria</a:t>
            </a:r>
            <a:endParaRPr lang="es-V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8265DF6-EA88-762C-1714-144E6465D72C}"/>
              </a:ext>
            </a:extLst>
          </p:cNvPr>
          <p:cNvSpPr txBox="1"/>
          <p:nvPr/>
        </p:nvSpPr>
        <p:spPr>
          <a:xfrm>
            <a:off x="6188355" y="1477561"/>
            <a:ext cx="5645931" cy="440120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Conocimientos y experiencia práctica en secuenciación y análisis de datos genómicos, así como el uso de herramientas bioinformáticas.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Mejor desempeño en el “Proyecto Mundial de Secuenciación de Neumococos” como representante de mi país.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Fortalecer otras líneas de investigación en las que participo en el laboratorio donde me desenvuelvo, como el estudio de brotes por microorganismos productores de ETA: Salmonelosis, y estudio de brotes por infecciones producidas por microorganismos multirresistentes.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C4E4B25-77E5-421A-3B0B-2D1AF691BEC3}"/>
              </a:ext>
            </a:extLst>
          </p:cNvPr>
          <p:cNvSpPr txBox="1"/>
          <p:nvPr/>
        </p:nvSpPr>
        <p:spPr>
          <a:xfrm>
            <a:off x="6096000" y="2191772"/>
            <a:ext cx="5830643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¿Cómo podría incorporar los conocimientos adquiridos en el curso en su línea de trabajo, a fin de generar avances en el ámbito científico de su país con enfoque en salud pública? </a:t>
            </a:r>
            <a:endParaRPr lang="es-VE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27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5" grpId="1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2158</TotalTime>
  <Words>1011</Words>
  <Application>Microsoft Office PowerPoint</Application>
  <PresentationFormat>Panorámica</PresentationFormat>
  <Paragraphs>62</Paragraphs>
  <Slides>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Symbol</vt:lpstr>
      <vt:lpstr>Times New Roman</vt:lpstr>
      <vt:lpstr>Wingdings</vt:lpstr>
      <vt:lpstr>YAEnXArs1iQ 0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USUARIO</cp:lastModifiedBy>
  <cp:revision>12</cp:revision>
  <dcterms:created xsi:type="dcterms:W3CDTF">2023-09-26T13:44:27Z</dcterms:created>
  <dcterms:modified xsi:type="dcterms:W3CDTF">2023-11-10T21:01:41Z</dcterms:modified>
</cp:coreProperties>
</file>